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78" r:id="rId12"/>
    <p:sldId id="264" r:id="rId13"/>
    <p:sldId id="263" r:id="rId14"/>
    <p:sldId id="265" r:id="rId15"/>
    <p:sldId id="266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1765" autoAdjust="0"/>
  </p:normalViewPr>
  <p:slideViewPr>
    <p:cSldViewPr snapToGrid="0">
      <p:cViewPr varScale="1">
        <p:scale>
          <a:sx n="79" d="100"/>
          <a:sy n="79" d="100"/>
        </p:scale>
        <p:origin x="78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g"/><Relationship Id="rId1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p.org/journal/paperinformation.aspx?paperid=10849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jp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pngimg.com/png/26787-software-transparent-picture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4" Type="http://schemas.openxmlformats.org/officeDocument/2006/relationships/hyperlink" Target="https://svgsilh.com/009688/image/152599.html" TargetMode="External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3" y="919748"/>
            <a:ext cx="5708130" cy="1929505"/>
          </a:xfrm>
        </p:spPr>
        <p:txBody>
          <a:bodyPr/>
          <a:lstStyle/>
          <a:p>
            <a:r>
              <a:rPr lang="en-IN" sz="3200" dirty="0"/>
              <a:t>Raspberry Pi-Powered Unified </a:t>
            </a:r>
            <a:r>
              <a:rPr lang="en-IN" sz="3200" dirty="0" err="1"/>
              <a:t>AIoT</a:t>
            </a:r>
            <a:r>
              <a:rPr lang="en-IN" sz="3200" dirty="0"/>
              <a:t> System for Storage, Security </a:t>
            </a:r>
            <a:br>
              <a:rPr lang="en-IN" sz="3200" dirty="0"/>
            </a:br>
            <a:r>
              <a:rPr lang="en-IN" sz="3200" dirty="0"/>
              <a:t>&amp; Automation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03" y="3826820"/>
            <a:ext cx="6767498" cy="8497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School of Cyber Security &amp; Digital Forensics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M.Tech Artificial Intelligence &amp; Data Science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	(Specialization  in Cyber Security)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Year / Sem: 1st / 2nd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Session Year: 2024 -26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86051052-8642-0C7C-F8C5-5692E8D1720E}"/>
              </a:ext>
            </a:extLst>
          </p:cNvPr>
          <p:cNvSpPr txBox="1">
            <a:spLocks/>
          </p:cNvSpPr>
          <p:nvPr/>
        </p:nvSpPr>
        <p:spPr>
          <a:xfrm>
            <a:off x="649303" y="2866114"/>
            <a:ext cx="4989628" cy="8160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Subject Name: Intelligent Systems and Security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Subject Code: CTMTAIDS SII P4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>
                <a:latin typeface="Aptos" panose="020B0004020202020204" pitchFamily="34" charset="0"/>
              </a:rPr>
              <a:t>Guided By: Ms. Dristi </a:t>
            </a:r>
            <a:r>
              <a:rPr lang="en-IN" sz="1600" dirty="0" err="1">
                <a:latin typeface="Aptos" panose="020B0004020202020204" pitchFamily="34" charset="0"/>
              </a:rPr>
              <a:t>Garadhari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4E62C5C-7297-6BF1-7A15-000BBBC0D389}"/>
              </a:ext>
            </a:extLst>
          </p:cNvPr>
          <p:cNvSpPr txBox="1">
            <a:spLocks/>
          </p:cNvSpPr>
          <p:nvPr/>
        </p:nvSpPr>
        <p:spPr>
          <a:xfrm>
            <a:off x="93980" y="6041978"/>
            <a:ext cx="4989628" cy="8160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Presented by: Pratham Badge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Enrolment No.: 2401003007003 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FA75A4A-CA56-88B2-C3FE-10979EA7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1386" y="103726"/>
            <a:ext cx="2656714" cy="939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6881704" cy="579245"/>
          </a:xfrm>
        </p:spPr>
        <p:txBody>
          <a:bodyPr/>
          <a:lstStyle/>
          <a:p>
            <a:r>
              <a:rPr lang="en-IN" b="1" dirty="0"/>
              <a:t>More Use Cases &amp; Applications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Identification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r>
              <a:rPr lang="en-IN" dirty="0"/>
              <a:t>Smart Home Security (Face Recognition, Intrusion Detection)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Analysis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r>
              <a:rPr lang="en-IN" dirty="0"/>
              <a:t>5G-based IoT Traffic Analysis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Authentication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r>
              <a:rPr lang="en-IN" dirty="0"/>
              <a:t>AI-Powered Device Authentication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  <p:pic>
        <p:nvPicPr>
          <p:cNvPr id="5" name="Picture 4" descr="A logo with a wifi symbol&#10;&#10;AI-generated content may be incorrect.">
            <a:extLst>
              <a:ext uri="{FF2B5EF4-FFF2-40B4-BE49-F238E27FC236}">
                <a16:creationId xmlns:a16="http://schemas.microsoft.com/office/drawing/2014/main" id="{4BF4AB76-4B6D-F29E-7349-653A8E08A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740" y="2321218"/>
            <a:ext cx="900000" cy="9000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599B8-836E-E87C-66FC-3B50FD427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440" y="2322566"/>
            <a:ext cx="900000" cy="900000"/>
          </a:xfrm>
          <a:prstGeom prst="ellipse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F32D65D-ECA4-FFC6-1314-84E292241EB0}"/>
              </a:ext>
            </a:extLst>
          </p:cNvPr>
          <p:cNvSpPr/>
          <p:nvPr/>
        </p:nvSpPr>
        <p:spPr>
          <a:xfrm>
            <a:off x="8962125" y="2322887"/>
            <a:ext cx="900000" cy="9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AFBCC-15B2-0741-9605-35079241C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072" y="2419376"/>
            <a:ext cx="777927" cy="777927"/>
          </a:xfrm>
          <a:prstGeom prst="rect">
            <a:avLst/>
          </a:prstGeom>
        </p:spPr>
      </p:pic>
      <p:pic>
        <p:nvPicPr>
          <p:cNvPr id="23" name="Picture 2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904C5844-2D85-FF42-5A36-C0B4B112E6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0307" y="2717226"/>
            <a:ext cx="288000" cy="288000"/>
          </a:xfrm>
          <a:prstGeom prst="ellipse">
            <a:avLst/>
          </a:prstGeom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A62C0526-DC88-1031-D1C8-2984D8BE84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94746" y="2532350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IN" b="1" dirty="0"/>
              <a:t>Project Outcome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8883" y="2724048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1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/>
          <a:lstStyle/>
          <a:p>
            <a:r>
              <a:rPr lang="en-IN" dirty="0"/>
              <a:t>Successfully emulated Raspberry Pi OS.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18883" y="3882118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2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/>
          <a:lstStyle/>
          <a:p>
            <a:r>
              <a:rPr lang="en-IN" dirty="0"/>
              <a:t>Demonstrated potential for AI + IoT testing.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18883" y="5046627"/>
            <a:ext cx="1786461" cy="1072345"/>
          </a:xfrm>
        </p:spPr>
        <p:txBody>
          <a:bodyPr/>
          <a:lstStyle/>
          <a:p>
            <a:pPr algn="r"/>
            <a:r>
              <a:rPr lang="en-US" dirty="0"/>
              <a:t>3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/>
          <a:lstStyle/>
          <a:p>
            <a:r>
              <a:rPr lang="en-IN" dirty="0"/>
              <a:t>Explored GPIO simulation capabilities (future step).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9719562" cy="2329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Simulation enables safe, cost-effective prototyping and testing.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Accelerates development of AI-integrated IoT systems.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9263" algn="l"/>
              </a:tabLst>
            </a:pPr>
            <a:r>
              <a:rPr lang="en-IN" sz="2400" dirty="0"/>
              <a:t>Establishes a foundation for secure, smart, and user-friendly edge solutions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1D535F-28EF-03F7-87A8-96027C8A31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Based on the Research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C9FEDCE-8F02-AD79-09C0-72E14FA70949}"/>
              </a:ext>
            </a:extLst>
          </p:cNvPr>
          <p:cNvSpPr/>
          <p:nvPr/>
        </p:nvSpPr>
        <p:spPr>
          <a:xfrm>
            <a:off x="6381346" y="2064204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74E28-3414-9557-4546-1E2B9B31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74645" y="2292282"/>
            <a:ext cx="1048104" cy="1048104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/>
          <a:lstStyle/>
          <a:p>
            <a:r>
              <a:rPr lang="en-US" dirty="0"/>
              <a:t>14K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/>
          <a:lstStyle/>
          <a:p>
            <a:r>
              <a:rPr lang="en-US" dirty="0"/>
              <a:t>82K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27568"/>
            <a:ext cx="2382386" cy="613702"/>
          </a:xfrm>
        </p:spPr>
        <p:txBody>
          <a:bodyPr/>
          <a:lstStyle/>
          <a:p>
            <a:r>
              <a:rPr lang="en-IN" b="1" dirty="0"/>
              <a:t>Virtual GPIO Simulation</a:t>
            </a:r>
            <a:endParaRPr lang="en-IN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19311"/>
            <a:ext cx="2382386" cy="857935"/>
          </a:xfrm>
        </p:spPr>
        <p:txBody>
          <a:bodyPr/>
          <a:lstStyle/>
          <a:p>
            <a:r>
              <a:rPr lang="en-IN" sz="1400" dirty="0"/>
              <a:t>Simulate GPIO operations using tools like </a:t>
            </a:r>
            <a:r>
              <a:rPr lang="en-IN" sz="1400" dirty="0" err="1"/>
              <a:t>PiGPIO</a:t>
            </a:r>
            <a:r>
              <a:rPr lang="en-IN" sz="1400" dirty="0"/>
              <a:t>, </a:t>
            </a:r>
            <a:r>
              <a:rPr lang="en-IN" sz="1400" dirty="0" err="1"/>
              <a:t>GPIOZero</a:t>
            </a:r>
            <a:r>
              <a:rPr lang="en-IN" sz="1400" dirty="0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927568"/>
            <a:ext cx="2382386" cy="613702"/>
          </a:xfrm>
        </p:spPr>
        <p:txBody>
          <a:bodyPr/>
          <a:lstStyle/>
          <a:p>
            <a:r>
              <a:rPr lang="en-IN" b="1" dirty="0"/>
              <a:t>Cloud AI Integration</a:t>
            </a:r>
            <a:endParaRPr lang="en-IN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19311"/>
            <a:ext cx="2382386" cy="857935"/>
          </a:xfrm>
        </p:spPr>
        <p:txBody>
          <a:bodyPr/>
          <a:lstStyle/>
          <a:p>
            <a:r>
              <a:rPr lang="en-IN" sz="1400" dirty="0"/>
              <a:t>Use cloud-hosted AI (e.g., Hugging Face) for advanced inference.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27568"/>
            <a:ext cx="2382386" cy="613702"/>
          </a:xfrm>
        </p:spPr>
        <p:txBody>
          <a:bodyPr/>
          <a:lstStyle/>
          <a:p>
            <a:r>
              <a:rPr lang="en-US" dirty="0"/>
              <a:t>Real Hardware Deployment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19311"/>
            <a:ext cx="2382386" cy="857935"/>
          </a:xfrm>
        </p:spPr>
        <p:txBody>
          <a:bodyPr/>
          <a:lstStyle/>
          <a:p>
            <a:r>
              <a:rPr lang="en-IN" sz="1400" dirty="0"/>
              <a:t>Transition to physical Raspberry Pi 5 after virtual validation.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27568"/>
            <a:ext cx="2382386" cy="613702"/>
          </a:xfrm>
        </p:spPr>
        <p:txBody>
          <a:bodyPr/>
          <a:lstStyle/>
          <a:p>
            <a:r>
              <a:rPr lang="en-IN" b="1" dirty="0"/>
              <a:t>Security</a:t>
            </a:r>
          </a:p>
          <a:p>
            <a:r>
              <a:rPr lang="en-IN" b="1" dirty="0"/>
              <a:t>Testing</a:t>
            </a:r>
            <a:endParaRPr lang="en-IN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19311"/>
            <a:ext cx="2382386" cy="857935"/>
          </a:xfrm>
        </p:spPr>
        <p:txBody>
          <a:bodyPr/>
          <a:lstStyle/>
          <a:p>
            <a:r>
              <a:rPr lang="en-IN" sz="1400" dirty="0"/>
              <a:t>Expand into Red Team vulnerability assessments for IoT environments.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grpSp>
        <p:nvGrpSpPr>
          <p:cNvPr id="18" name="Graphic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aphic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aphic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aphic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 descr="A hand touching a button&#10;&#10;AI-generated content may be incorrect.">
            <a:extLst>
              <a:ext uri="{FF2B5EF4-FFF2-40B4-BE49-F238E27FC236}">
                <a16:creationId xmlns:a16="http://schemas.microsoft.com/office/drawing/2014/main" id="{76922A94-D7D7-1122-6152-4D659DC9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50" y="2044749"/>
            <a:ext cx="1494224" cy="1494224"/>
          </a:xfrm>
          <a:prstGeom prst="rect">
            <a:avLst/>
          </a:prstGeom>
        </p:spPr>
      </p:pic>
      <p:pic>
        <p:nvPicPr>
          <p:cNvPr id="7" name="Picture 6" descr="A cloud computing icon with a gear&#10;&#10;AI-generated content may be incorrect.">
            <a:extLst>
              <a:ext uri="{FF2B5EF4-FFF2-40B4-BE49-F238E27FC236}">
                <a16:creationId xmlns:a16="http://schemas.microsoft.com/office/drawing/2014/main" id="{F135EF97-1470-8BA7-2861-5453C0D9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2" t="12643" r="8576" b="12164"/>
          <a:stretch/>
        </p:blipFill>
        <p:spPr>
          <a:xfrm>
            <a:off x="3709079" y="2071673"/>
            <a:ext cx="1440000" cy="1436050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5CA23B-4516-47F6-4D78-91BB8DDB0CEE}"/>
              </a:ext>
            </a:extLst>
          </p:cNvPr>
          <p:cNvSpPr/>
          <p:nvPr/>
        </p:nvSpPr>
        <p:spPr>
          <a:xfrm>
            <a:off x="9066854" y="2074592"/>
            <a:ext cx="1439895" cy="1430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25F692-F56F-CA6C-F0D7-887711FF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62749" y="2287186"/>
            <a:ext cx="1048104" cy="10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61" y="572071"/>
            <a:ext cx="5002478" cy="2357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0524" y="1590675"/>
            <a:ext cx="6360987" cy="4455622"/>
          </a:xfrm>
          <a:prstGeom prst="rect">
            <a:avLst/>
          </a:prstGeom>
        </p:spPr>
        <p:txBody>
          <a:bodyPr/>
          <a:lstStyle/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Project Title:</a:t>
            </a:r>
            <a:r>
              <a:rPr lang="en-IN" sz="2000" dirty="0">
                <a:solidFill>
                  <a:schemeClr val="bg1"/>
                </a:solidFill>
              </a:rPr>
              <a:t> Raspberry Pi-Powered Unified </a:t>
            </a:r>
            <a:r>
              <a:rPr lang="en-IN" sz="2000" dirty="0" err="1">
                <a:solidFill>
                  <a:schemeClr val="bg1"/>
                </a:solidFill>
              </a:rPr>
              <a:t>AIoT</a:t>
            </a:r>
            <a:r>
              <a:rPr lang="en-IN" sz="2000" dirty="0">
                <a:solidFill>
                  <a:schemeClr val="bg1"/>
                </a:solidFill>
              </a:rPr>
              <a:t> System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Core Idea:</a:t>
            </a:r>
            <a:r>
              <a:rPr lang="en-IN" sz="2000" dirty="0">
                <a:solidFill>
                  <a:schemeClr val="bg1"/>
                </a:solidFill>
              </a:rPr>
              <a:t> All-in-one compact, low-power solution for storage, security, AI, and automation.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Key Features:</a:t>
            </a:r>
            <a:r>
              <a:rPr lang="en-IN" sz="2000" dirty="0">
                <a:solidFill>
                  <a:schemeClr val="bg1"/>
                </a:solidFill>
              </a:rPr>
              <a:t> NAS/media server, AI-powered IDS/IPS with firewall, virtualization, chatbot, smart home automation.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Approach:</a:t>
            </a:r>
            <a:r>
              <a:rPr lang="en-IN" sz="2000" dirty="0">
                <a:solidFill>
                  <a:schemeClr val="bg1"/>
                </a:solidFill>
              </a:rPr>
              <a:t> Developed and tested via Raspberry Pi OS emulation using QEMU before real deployment.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Technologies Used:</a:t>
            </a:r>
            <a:r>
              <a:rPr lang="en-IN" sz="2000" dirty="0">
                <a:solidFill>
                  <a:schemeClr val="bg1"/>
                </a:solidFill>
              </a:rPr>
              <a:t> QEMU, </a:t>
            </a:r>
            <a:r>
              <a:rPr lang="en-IN" sz="2000" dirty="0" err="1">
                <a:solidFill>
                  <a:schemeClr val="bg1"/>
                </a:solidFill>
              </a:rPr>
              <a:t>OpenMediaVault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dirty="0" err="1">
                <a:solidFill>
                  <a:schemeClr val="bg1"/>
                </a:solidFill>
              </a:rPr>
              <a:t>pfSense</a:t>
            </a:r>
            <a:r>
              <a:rPr lang="en-IN" sz="2000" dirty="0">
                <a:solidFill>
                  <a:schemeClr val="bg1"/>
                </a:solidFill>
              </a:rPr>
              <a:t>/</a:t>
            </a:r>
            <a:r>
              <a:rPr lang="en-IN" sz="2000" dirty="0" err="1">
                <a:solidFill>
                  <a:schemeClr val="bg1"/>
                </a:solidFill>
              </a:rPr>
              <a:t>Proxmox</a:t>
            </a:r>
            <a:r>
              <a:rPr lang="en-IN" sz="2000" dirty="0">
                <a:solidFill>
                  <a:schemeClr val="bg1"/>
                </a:solidFill>
              </a:rPr>
              <a:t>, Python, AI/ML libraries.</a:t>
            </a:r>
          </a:p>
          <a:p>
            <a:pPr marL="361950" indent="-36195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Outcome:</a:t>
            </a:r>
            <a:r>
              <a:rPr lang="en-IN" sz="2000" dirty="0">
                <a:solidFill>
                  <a:schemeClr val="bg1"/>
                </a:solidFill>
              </a:rPr>
              <a:t> Validated the concept, architecture, and feasibility in a simulated environment.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602218" y="1408113"/>
            <a:ext cx="2770187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5900" y="3165475"/>
            <a:ext cx="546100" cy="579438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10726043" y="5075238"/>
            <a:ext cx="2646362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308" y="3429000"/>
            <a:ext cx="5872712" cy="23877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/>
              <a:t>Q &amp; A Session</a:t>
            </a:r>
            <a:endParaRPr lang="en-IN" sz="2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1680229"/>
            <a:ext cx="4579970" cy="538038"/>
          </a:xfrm>
        </p:spPr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0" y="2216969"/>
            <a:ext cx="6628793" cy="28720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What is IoT?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IoT (Internet of Things) refers to interconnected physical devices that collect and exchange data over the internet..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Why AI + IoT in Cybersecurity?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The integration of AI with IoT enhances system intelligence through real-time monitoring, autonomous threat detection, adaptive security measures and automation.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Motivation:</a:t>
            </a:r>
          </a:p>
          <a:p>
            <a:pPr marL="630238" lvl="1" indent="-274638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</a:rPr>
              <a:t>As a tech enthusiast I am aiming to create an efficient, low-powered multifunctional pocket system, physical prototyping on Raspberry Pi is costly and time consuming, making virtual simulation an ideal, cost-effective, and agile solution for early stage testing.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F9482-504B-FB30-3A6C-826790EC6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3" y="3626228"/>
            <a:ext cx="7319425" cy="132823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Limited hardware resources restrict multi-function integration.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Real-time AI tasks need lightweight, low-latency and optimized models.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Safe and Secure development demands sandboxed simulation and testing before real-world implementation.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Must be user-friendly and easily deployable.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6F04F-3BAB-2C2C-1087-0DD14BDF19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580301"/>
            <a:ext cx="6204245" cy="365125"/>
          </a:xfrm>
        </p:spPr>
        <p:txBody>
          <a:bodyPr/>
          <a:lstStyle/>
          <a:p>
            <a:pPr algn="just"/>
            <a:r>
              <a:rPr lang="en-IN" sz="2000" dirty="0"/>
              <a:t>Designing a compact IoT system that integrates NAS/media server, AI-driven IDS/IPS with firewall, virtualization, an AI chatbot, and home automation—entirely on a Raspberry Pi—presents several challenges: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IN" b="1" dirty="0"/>
              <a:t>Project 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IN" dirty="0"/>
              <a:t>Simulate Raspberry Pi virtually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IN" dirty="0"/>
              <a:t>Build and test AI/ML and cybersecurity tools efficiently.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IN" dirty="0"/>
              <a:t>Ensure feasibility before hardware deployment.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 and deploy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IN" b="1" dirty="0"/>
              <a:t>Tools &amp; Technologies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598161" y="1858742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00030" y="2608569"/>
            <a:ext cx="3973913" cy="348162"/>
          </a:xfrm>
        </p:spPr>
        <p:txBody>
          <a:bodyPr/>
          <a:lstStyle/>
          <a:p>
            <a:r>
              <a:rPr lang="en-US" sz="2000" dirty="0"/>
              <a:t>Hardware (Future Stage)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8161" y="2901878"/>
            <a:ext cx="3008630" cy="63668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Raspberry Pi 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Modules (</a:t>
            </a:r>
            <a:r>
              <a:rPr lang="en-IN" sz="2000" dirty="0" err="1"/>
              <a:t>WiFi</a:t>
            </a:r>
            <a:r>
              <a:rPr lang="en-IN" sz="2000" dirty="0"/>
              <a:t>, 5G, SSD)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SD Card, Power Adapter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2939026" y="1846092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39026" y="2608569"/>
            <a:ext cx="3008631" cy="348162"/>
          </a:xfrm>
        </p:spPr>
        <p:txBody>
          <a:bodyPr/>
          <a:lstStyle/>
          <a:p>
            <a:r>
              <a:rPr lang="en-US" sz="2000" dirty="0"/>
              <a:t>Software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9026" y="2901878"/>
            <a:ext cx="4790953" cy="63668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QEMU (ARM Emulator)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Raspberry Pi OS (Legacy or Lite for performance)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OpenMediaVault</a:t>
            </a:r>
            <a:r>
              <a:rPr lang="en-IN" sz="1900" dirty="0"/>
              <a:t> (for NAS &amp; media server)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OpenVPN (open-source VPN protocol for secure and encrypted connections)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pfSense</a:t>
            </a:r>
            <a:r>
              <a:rPr lang="en-IN" sz="1900" dirty="0"/>
              <a:t> or </a:t>
            </a:r>
            <a:r>
              <a:rPr lang="en-IN" sz="1900" dirty="0" err="1"/>
              <a:t>Proxmox</a:t>
            </a:r>
            <a:r>
              <a:rPr lang="en-IN" sz="1900" dirty="0"/>
              <a:t> (for firewall/virtualization)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Python, OpenCV, Scikit-learn, TensorFlow, MQTT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D12D73-F7EB-DB6B-75E4-FA86DF1065BC}"/>
              </a:ext>
            </a:extLst>
          </p:cNvPr>
          <p:cNvGrpSpPr/>
          <p:nvPr/>
        </p:nvGrpSpPr>
        <p:grpSpPr>
          <a:xfrm>
            <a:off x="4048669" y="5864866"/>
            <a:ext cx="7517524" cy="656369"/>
            <a:chOff x="4048669" y="5777316"/>
            <a:chExt cx="7517524" cy="656369"/>
          </a:xfrm>
        </p:grpSpPr>
        <p:pic>
          <p:nvPicPr>
            <p:cNvPr id="16" name="Picture 15" descr="A orange bird head with a black background&#10;&#10;AI-generated content may be incorrect.">
              <a:extLst>
                <a:ext uri="{FF2B5EF4-FFF2-40B4-BE49-F238E27FC236}">
                  <a16:creationId xmlns:a16="http://schemas.microsoft.com/office/drawing/2014/main" id="{61B52F36-8D5A-F730-70BB-21027024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8669" y="5799500"/>
              <a:ext cx="612000" cy="612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68409C1-AFD0-9BCD-4E65-CB3AEFE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39221" y="5799500"/>
              <a:ext cx="612000" cy="612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9211E4-D991-59EA-9D4D-BB9FB606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29773" y="5799500"/>
              <a:ext cx="612000" cy="612000"/>
            </a:xfrm>
            <a:prstGeom prst="roundRect">
              <a:avLst/>
            </a:prstGeom>
          </p:spPr>
        </p:pic>
        <p:pic>
          <p:nvPicPr>
            <p:cNvPr id="24" name="Picture 23" descr="A blue and orange circle with a keyhole&#10;&#10;AI-generated content may be incorrect.">
              <a:extLst>
                <a:ext uri="{FF2B5EF4-FFF2-40B4-BE49-F238E27FC236}">
                  <a16:creationId xmlns:a16="http://schemas.microsoft.com/office/drawing/2014/main" id="{DCC69E35-C683-36CC-B2B2-E6B70A56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0325" y="5799500"/>
              <a:ext cx="612000" cy="612000"/>
            </a:xfrm>
            <a:prstGeom prst="rect">
              <a:avLst/>
            </a:prstGeom>
          </p:spPr>
        </p:pic>
        <p:pic>
          <p:nvPicPr>
            <p:cNvPr id="26" name="Picture 25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BDF65BB5-6106-63B5-BEC0-76E58DB9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0877" y="5800209"/>
              <a:ext cx="612000" cy="610583"/>
            </a:xfrm>
            <a:prstGeom prst="rect">
              <a:avLst/>
            </a:prstGeom>
          </p:spPr>
        </p:pic>
        <p:pic>
          <p:nvPicPr>
            <p:cNvPr id="28" name="Picture 27" descr="A black background with orange arrows&#10;&#10;AI-generated content may be incorrect.">
              <a:extLst>
                <a:ext uri="{FF2B5EF4-FFF2-40B4-BE49-F238E27FC236}">
                  <a16:creationId xmlns:a16="http://schemas.microsoft.com/office/drawing/2014/main" id="{E29D08BC-EFE3-5107-79AA-9B793CB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1429" y="5799500"/>
              <a:ext cx="612000" cy="612000"/>
            </a:xfrm>
            <a:prstGeom prst="rect">
              <a:avLst/>
            </a:prstGeom>
          </p:spPr>
        </p:pic>
        <p:pic>
          <p:nvPicPr>
            <p:cNvPr id="30" name="Picture 29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AEED2A85-406F-3467-6A5D-443B0A8F5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91981" y="5799500"/>
              <a:ext cx="612000" cy="612000"/>
            </a:xfrm>
            <a:prstGeom prst="rect">
              <a:avLst/>
            </a:prstGeom>
          </p:spPr>
        </p:pic>
        <p:pic>
          <p:nvPicPr>
            <p:cNvPr id="34" name="Picture 33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B8E67D78-328D-09B5-9D15-65CA6125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1875" r="21875"/>
            <a:stretch/>
          </p:blipFill>
          <p:spPr>
            <a:xfrm>
              <a:off x="8882533" y="5799500"/>
              <a:ext cx="612000" cy="612000"/>
            </a:xfrm>
            <a:prstGeom prst="roundRect">
              <a:avLst/>
            </a:prstGeom>
          </p:spPr>
        </p:pic>
        <p:pic>
          <p:nvPicPr>
            <p:cNvPr id="38" name="Picture 37" descr="A yellow and orange letter f&#10;&#10;AI-generated content may be incorrect.">
              <a:extLst>
                <a:ext uri="{FF2B5EF4-FFF2-40B4-BE49-F238E27FC236}">
                  <a16:creationId xmlns:a16="http://schemas.microsoft.com/office/drawing/2014/main" id="{795E4CEB-BF83-DEDD-FC41-63E01D2C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63637" y="5777316"/>
              <a:ext cx="612000" cy="656369"/>
            </a:xfrm>
            <a:prstGeom prst="rect">
              <a:avLst/>
            </a:prstGeom>
          </p:spPr>
        </p:pic>
        <p:pic>
          <p:nvPicPr>
            <p:cNvPr id="48" name="Picture 47" descr="A purple logo with white lines&#10;&#10;AI-generated content may be incorrect.">
              <a:extLst>
                <a:ext uri="{FF2B5EF4-FFF2-40B4-BE49-F238E27FC236}">
                  <a16:creationId xmlns:a16="http://schemas.microsoft.com/office/drawing/2014/main" id="{10FBCEB1-5123-10E1-4E99-F2169120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2890" t="6562" r="15768" b="10174"/>
            <a:stretch/>
          </p:blipFill>
          <p:spPr>
            <a:xfrm>
              <a:off x="10954193" y="5799500"/>
              <a:ext cx="612000" cy="612000"/>
            </a:xfrm>
            <a:prstGeom prst="roundRect">
              <a:avLst/>
            </a:prstGeom>
          </p:spPr>
        </p:pic>
        <p:pic>
          <p:nvPicPr>
            <p:cNvPr id="50" name="Picture 49" descr="A logo with a blue and orange circle&#10;&#10;AI-generated content may be incorrect.">
              <a:extLst>
                <a:ext uri="{FF2B5EF4-FFF2-40B4-BE49-F238E27FC236}">
                  <a16:creationId xmlns:a16="http://schemas.microsoft.com/office/drawing/2014/main" id="{A87669E0-F758-1132-B36F-A359D073D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573085" y="5821685"/>
              <a:ext cx="612000" cy="612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en-US" dirty="0"/>
            </a:br>
            <a:r>
              <a:rPr lang="en-US" dirty="0"/>
              <a:t>POV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87637-A327-F1E5-21A1-D962C894F569}"/>
              </a:ext>
            </a:extLst>
          </p:cNvPr>
          <p:cNvSpPr/>
          <p:nvPr/>
        </p:nvSpPr>
        <p:spPr>
          <a:xfrm>
            <a:off x="2936240" y="5110480"/>
            <a:ext cx="5882640" cy="14301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IN" b="1" dirty="0"/>
              <a:t>Simulation Setup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dirty="0"/>
              <a:t>Install </a:t>
            </a:r>
            <a:r>
              <a:rPr lang="en-IN" b="1" dirty="0"/>
              <a:t>QEMU v10.0+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Download </a:t>
            </a:r>
            <a:r>
              <a:rPr lang="en-IN" b="1" dirty="0"/>
              <a:t>Raspberry Pi OS (Full Image)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Fetch compatible </a:t>
            </a:r>
            <a:r>
              <a:rPr lang="en-IN" b="1" dirty="0"/>
              <a:t>kernel</a:t>
            </a:r>
            <a:r>
              <a:rPr lang="en-IN" dirty="0"/>
              <a:t> and </a:t>
            </a:r>
            <a:r>
              <a:rPr lang="en-IN" b="1" dirty="0" err="1"/>
              <a:t>dtb</a:t>
            </a:r>
            <a:r>
              <a:rPr lang="en-IN" b="1" dirty="0"/>
              <a:t> file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Run using PowerShell/Terminal:</a:t>
            </a:r>
          </a:p>
          <a:p>
            <a:pPr algn="just"/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&amp; "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qemu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-system-arm" -kernel [kernel-path] -M 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versatilepb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cpu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arm1176 -m 256 \ -drive file=[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img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-path],format=raw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dtb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[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dtb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-path] \ -append "root=/dev/sda2 panic=1 console=ttyAMA0" -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nographic</a:t>
            </a:r>
            <a:r>
              <a:rPr lang="en-IN" sz="1200" dirty="0">
                <a:solidFill>
                  <a:srgbClr val="00B050"/>
                </a:solidFill>
                <a:highlight>
                  <a:srgbClr val="000000"/>
                </a:highlight>
              </a:rPr>
              <a:t> -net user -net </a:t>
            </a:r>
            <a:r>
              <a:rPr lang="en-IN" sz="1200" dirty="0" err="1">
                <a:solidFill>
                  <a:srgbClr val="00B050"/>
                </a:solidFill>
                <a:highlight>
                  <a:srgbClr val="000000"/>
                </a:highlight>
              </a:rPr>
              <a:t>nic</a:t>
            </a:r>
            <a:endParaRPr lang="en-IN" sz="1200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EA5EC-3A06-56E5-855A-97B90ED4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EF32DB5-5F46-761E-9680-3E6C50DB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88" y="1852809"/>
            <a:ext cx="5587823" cy="580029"/>
          </a:xfrm>
        </p:spPr>
        <p:txBody>
          <a:bodyPr/>
          <a:lstStyle/>
          <a:p>
            <a:r>
              <a:rPr lang="en-IN" b="1" dirty="0"/>
              <a:t>Benefits of Simulation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BFAB4BB-99B4-3978-445C-449245FB18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9540" y="2807310"/>
            <a:ext cx="8430875" cy="194014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/>
              <a:t>No need to purchase hardware initially.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/>
              <a:t>Safe testing environment for exploits and AI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/>
              <a:t>Debug, patch, and iterate quickly.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/>
              <a:t>Easily deployable and portable.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D2012-064D-28FB-6C6D-2408A4786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9AFCD-222C-D318-81B0-8DB8E75F6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55D359B-F022-3A72-8843-4E2B19F08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</p:spTree>
    <p:extLst>
      <p:ext uri="{BB962C8B-B14F-4D97-AF65-F5344CB8AC3E}">
        <p14:creationId xmlns:p14="http://schemas.microsoft.com/office/powerpoint/2010/main" val="374305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IN" b="1" dirty="0"/>
              <a:t>Use Cases &amp; 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IN" dirty="0"/>
              <a:t>Raspberry Pi-Powered Unified </a:t>
            </a:r>
            <a:r>
              <a:rPr lang="en-IN" dirty="0" err="1"/>
              <a:t>AIoT</a:t>
            </a:r>
            <a:r>
              <a:rPr lang="en-IN" dirty="0"/>
              <a:t>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10th, 2025</a:t>
            </a:r>
          </a:p>
        </p:txBody>
      </p:sp>
      <p:sp>
        <p:nvSpPr>
          <p:cNvPr id="20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0901" y="3429001"/>
            <a:ext cx="8562109" cy="2393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AI-Enhanced Smart Home Automation (Face Recognition, Intrusion 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Lightweight AI-Powered IDS/IPS with Real-Time IoT Traffic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Unified Device Authentication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ML-Driven Anomaly Detection for Home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Secure Mini Media &amp; Storage Server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178</TotalTime>
  <Words>902</Words>
  <Application>Microsoft Office PowerPoint</Application>
  <PresentationFormat>Widescreen</PresentationFormat>
  <Paragraphs>143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Raspberry Pi-Powered Unified AIoT System for Storage, Security  &amp; Automation</vt:lpstr>
      <vt:lpstr>Introduction</vt:lpstr>
      <vt:lpstr>Problem Statement</vt:lpstr>
      <vt:lpstr>Project Objective</vt:lpstr>
      <vt:lpstr>Tools &amp; Technologies</vt:lpstr>
      <vt:lpstr>Simulation POV</vt:lpstr>
      <vt:lpstr>Simulation Setup</vt:lpstr>
      <vt:lpstr>Benefits of Simulation</vt:lpstr>
      <vt:lpstr>Use Cases &amp; Applications</vt:lpstr>
      <vt:lpstr>More Use Cases &amp; Applications</vt:lpstr>
      <vt:lpstr>Project Outcome</vt:lpstr>
      <vt:lpstr>Conclusion</vt:lpstr>
      <vt:lpstr>Future Scope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Pratham Badge</dc:creator>
  <cp:lastModifiedBy>Pratham Badge</cp:lastModifiedBy>
  <cp:revision>35</cp:revision>
  <dcterms:created xsi:type="dcterms:W3CDTF">2025-04-08T20:00:29Z</dcterms:created>
  <dcterms:modified xsi:type="dcterms:W3CDTF">2025-04-11T00:55:23Z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